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</p:sldIdLst>
  <p:sldSz cx="7772400" cy="100584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CC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3030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age1_no_step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482" y="55418"/>
            <a:ext cx="7772400" cy="100584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26573C6-EE85-2F7D-3A72-B7474B33E80A}"/>
              </a:ext>
            </a:extLst>
          </p:cNvPr>
          <p:cNvSpPr txBox="1"/>
          <p:nvPr/>
        </p:nvSpPr>
        <p:spPr>
          <a:xfrm>
            <a:off x="4424218" y="6142181"/>
            <a:ext cx="3020291" cy="35837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1300" b="1" dirty="0">
                <a:solidFill>
                  <a:schemeClr val="tx2"/>
                </a:solidFill>
              </a:rPr>
              <a:t>Position Titan manway over the probe/ sensor riser.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300" b="1" dirty="0">
                <a:solidFill>
                  <a:schemeClr val="tx2"/>
                </a:solidFill>
              </a:rPr>
              <a:t>Verify 1.5” of clearance under the Titan lid to top of riser or electrical junction box.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300" b="1" dirty="0">
                <a:solidFill>
                  <a:schemeClr val="tx2"/>
                </a:solidFill>
              </a:rPr>
              <a:t>Place approved backfill around the Titan base and set pre-concrete level.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300" b="1" dirty="0">
                <a:solidFill>
                  <a:schemeClr val="tx2"/>
                </a:solidFill>
              </a:rPr>
              <a:t>Install two layers of rebar or mesh around the Titan and make sure it goes up to the Titan skirt. 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300" b="1" dirty="0">
                <a:solidFill>
                  <a:schemeClr val="tx2"/>
                </a:solidFill>
              </a:rPr>
              <a:t>Ensure the Titan frame remains flush with finished grade.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300" b="1" dirty="0">
                <a:solidFill>
                  <a:schemeClr val="tx2"/>
                </a:solidFill>
              </a:rPr>
              <a:t>Pour Concrete around the Titan and make sure to pitch it ¼” per foot away from the Titan for proper drainage of surface water.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3E9F5F6-4855-451C-AB7B-6D4F1B76D64A}"/>
              </a:ext>
            </a:extLst>
          </p:cNvPr>
          <p:cNvSpPr/>
          <p:nvPr/>
        </p:nvSpPr>
        <p:spPr>
          <a:xfrm>
            <a:off x="3724275" y="5067948"/>
            <a:ext cx="871538" cy="12555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6BFEDFA-5C93-E99B-352D-1CD23CBB7B4F}"/>
              </a:ext>
            </a:extLst>
          </p:cNvPr>
          <p:cNvSpPr/>
          <p:nvPr/>
        </p:nvSpPr>
        <p:spPr>
          <a:xfrm>
            <a:off x="2757487" y="2908731"/>
            <a:ext cx="1076326" cy="12555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9583226-D3AC-1E9A-F183-B043B7D985A3}"/>
              </a:ext>
            </a:extLst>
          </p:cNvPr>
          <p:cNvSpPr/>
          <p:nvPr/>
        </p:nvSpPr>
        <p:spPr>
          <a:xfrm>
            <a:off x="3355036" y="2140744"/>
            <a:ext cx="1076326" cy="1815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age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772400" cy="100584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>
            <a:extLst>
              <a:ext uri="{FF2B5EF4-FFF2-40B4-BE49-F238E27FC236}">
                <a16:creationId xmlns:a16="http://schemas.microsoft.com/office/drawing/2014/main" id="{55B3D291-7447-3143-5579-46A30F6EA81B}"/>
              </a:ext>
            </a:extLst>
          </p:cNvPr>
          <p:cNvGrpSpPr/>
          <p:nvPr/>
        </p:nvGrpSpPr>
        <p:grpSpPr>
          <a:xfrm>
            <a:off x="0" y="0"/>
            <a:ext cx="7772400" cy="10058400"/>
            <a:chOff x="0" y="0"/>
            <a:chExt cx="7772400" cy="10058400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B013B235-6295-D58D-05B7-3EEDC883D5E5}"/>
                </a:ext>
              </a:extLst>
            </p:cNvPr>
            <p:cNvGrpSpPr/>
            <p:nvPr/>
          </p:nvGrpSpPr>
          <p:grpSpPr>
            <a:xfrm>
              <a:off x="0" y="0"/>
              <a:ext cx="7772400" cy="10058400"/>
              <a:chOff x="0" y="0"/>
              <a:chExt cx="7772400" cy="10058400"/>
            </a:xfrm>
          </p:grpSpPr>
          <p:pic>
            <p:nvPicPr>
              <p:cNvPr id="2" name="Picture 1" descr="page3.png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0" y="0"/>
                <a:ext cx="7772400" cy="10058400"/>
              </a:xfrm>
              <a:prstGeom prst="rect">
                <a:avLst/>
              </a:prstGeom>
            </p:spPr>
          </p:pic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E0F834EB-3847-53EC-D5A6-CA59FE7DAEDE}"/>
                  </a:ext>
                </a:extLst>
              </p:cNvPr>
              <p:cNvSpPr/>
              <p:nvPr/>
            </p:nvSpPr>
            <p:spPr>
              <a:xfrm>
                <a:off x="131619" y="6254382"/>
                <a:ext cx="3519054" cy="293716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B06F672C-CEBD-9718-D10F-019C8B2E0C6E}"/>
                </a:ext>
              </a:extLst>
            </p:cNvPr>
            <p:cNvSpPr/>
            <p:nvPr/>
          </p:nvSpPr>
          <p:spPr>
            <a:xfrm>
              <a:off x="200025" y="6010275"/>
              <a:ext cx="2724150" cy="3714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page3.png">
            <a:extLst>
              <a:ext uri="{FF2B5EF4-FFF2-40B4-BE49-F238E27FC236}">
                <a16:creationId xmlns:a16="http://schemas.microsoft.com/office/drawing/2014/main" id="{9115FEC0-606F-3757-E885-343036B0EB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398538" y="-1413163"/>
            <a:ext cx="7772400" cy="10058400"/>
          </a:xfrm>
          <a:prstGeom prst="rect">
            <a:avLst/>
          </a:prstGeom>
        </p:spPr>
      </p:pic>
      <p:pic>
        <p:nvPicPr>
          <p:cNvPr id="8" name="Picture 7" descr="page3.png">
            <a:extLst>
              <a:ext uri="{FF2B5EF4-FFF2-40B4-BE49-F238E27FC236}">
                <a16:creationId xmlns:a16="http://schemas.microsoft.com/office/drawing/2014/main" id="{78B0174A-1652-7CB6-83E6-E01F77CC084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65151" r="54367" b="15014"/>
          <a:stretch>
            <a:fillRect/>
          </a:stretch>
        </p:blipFill>
        <p:spPr>
          <a:xfrm>
            <a:off x="5905500" y="8495594"/>
            <a:ext cx="1614053" cy="907904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E40786A8-159E-2480-F535-2F958D37D498}"/>
              </a:ext>
            </a:extLst>
          </p:cNvPr>
          <p:cNvGrpSpPr/>
          <p:nvPr/>
        </p:nvGrpSpPr>
        <p:grpSpPr>
          <a:xfrm>
            <a:off x="-5903674" y="1666171"/>
            <a:ext cx="3519054" cy="2857546"/>
            <a:chOff x="131619" y="6457019"/>
            <a:chExt cx="3519054" cy="2857546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DF12E9E-8A05-58FB-D45D-7677E75B22C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12812" y="6457019"/>
              <a:ext cx="1396248" cy="900142"/>
            </a:xfrm>
            <a:prstGeom prst="rect">
              <a:avLst/>
            </a:prstGeom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070E7FBE-EEC1-FC31-8A41-4D594FD9E3EF}"/>
                </a:ext>
              </a:extLst>
            </p:cNvPr>
            <p:cNvSpPr txBox="1"/>
            <p:nvPr/>
          </p:nvSpPr>
          <p:spPr>
            <a:xfrm>
              <a:off x="1609060" y="6775171"/>
              <a:ext cx="199505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dirty="0">
                  <a:latin typeface="Arial Narrow" panose="020B0606020202030204" pitchFamily="34" charset="0"/>
                  <a:cs typeface="Arial" panose="020B0604020202020204" pitchFamily="34" charset="0"/>
                </a:rPr>
                <a:t> </a:t>
              </a:r>
              <a:r>
                <a:rPr lang="en-US" sz="1200" b="1" dirty="0">
                  <a:latin typeface="Arial Narrow" panose="020B0606020202030204" pitchFamily="34" charset="0"/>
                  <a:cs typeface="Arial" panose="020B0604020202020204" pitchFamily="34" charset="0"/>
                </a:rPr>
                <a:t>Part# T-M1WT18,  Lifting tool for 18” Manway.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F3F6578-39D9-3F24-17B1-628594B2D890}"/>
                </a:ext>
              </a:extLst>
            </p:cNvPr>
            <p:cNvSpPr txBox="1"/>
            <p:nvPr/>
          </p:nvSpPr>
          <p:spPr>
            <a:xfrm>
              <a:off x="131619" y="7560239"/>
              <a:ext cx="3519054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28600" lvl="0" indent="-228600">
                <a:buFont typeface="+mj-lt"/>
                <a:buAutoNum type="arabicPeriod"/>
              </a:pPr>
              <a:r>
                <a:rPr lang="en-US" sz="1200" b="1" dirty="0">
                  <a:latin typeface="Arial Narrow" panose="020B0606020202030204" pitchFamily="34" charset="0"/>
                  <a:cs typeface="Arial" panose="020B0604020202020204" pitchFamily="34" charset="0"/>
                </a:rPr>
                <a:t>Cover will lift off with 50 to 65# lifting force and 23 to 32# pounds to close. </a:t>
              </a:r>
            </a:p>
            <a:p>
              <a:pPr marL="228600" lvl="0" indent="-228600">
                <a:buFont typeface="+mj-lt"/>
                <a:buAutoNum type="arabicPeriod"/>
              </a:pPr>
              <a:r>
                <a:rPr lang="en-US" sz="1200" b="1" dirty="0">
                  <a:latin typeface="Arial Narrow" panose="020B0606020202030204" pitchFamily="34" charset="0"/>
                  <a:cs typeface="Arial" panose="020B0604020202020204" pitchFamily="34" charset="0"/>
                </a:rPr>
                <a:t>Covers/ring comes </a:t>
              </a:r>
              <a:r>
                <a:rPr lang="en-US" sz="1200" b="1" dirty="0" err="1">
                  <a:latin typeface="Arial Narrow" panose="020B0606020202030204" pitchFamily="34" charset="0"/>
                  <a:cs typeface="Arial" panose="020B0604020202020204" pitchFamily="34" charset="0"/>
                </a:rPr>
                <a:t>pregreased</a:t>
              </a:r>
              <a:r>
                <a:rPr lang="en-US" sz="1200" b="1" dirty="0">
                  <a:latin typeface="Arial Narrow" panose="020B0606020202030204" pitchFamily="34" charset="0"/>
                  <a:cs typeface="Arial" panose="020B0604020202020204" pitchFamily="34" charset="0"/>
                </a:rPr>
                <a:t> with silicone grease</a:t>
              </a:r>
            </a:p>
            <a:p>
              <a:pPr marL="228600" lvl="0" indent="-228600">
                <a:buFont typeface="+mj-lt"/>
                <a:buAutoNum type="arabicPeriod"/>
              </a:pPr>
              <a:r>
                <a:rPr lang="en-US" sz="1200" b="1" dirty="0">
                  <a:latin typeface="Arial Narrow" panose="020B0606020202030204" pitchFamily="34" charset="0"/>
                  <a:cs typeface="Arial" panose="020B0604020202020204" pitchFamily="34" charset="0"/>
                </a:rPr>
                <a:t>Extra silicone grease packet comes attached to inside skirt of Manway.</a:t>
              </a:r>
            </a:p>
            <a:p>
              <a:pPr marL="228600" lvl="0" indent="-228600">
                <a:buFont typeface="+mj-lt"/>
                <a:buAutoNum type="arabicPeriod"/>
              </a:pPr>
              <a:r>
                <a:rPr lang="en-US" sz="1200" b="1" dirty="0">
                  <a:latin typeface="Arial Narrow" panose="020B0606020202030204" pitchFamily="34" charset="0"/>
                  <a:cs typeface="Arial" panose="020B0604020202020204" pitchFamily="34" charset="0"/>
                </a:rPr>
                <a:t>Ring and O-ring seal should be cleaned and regreased after each opening.</a:t>
              </a:r>
            </a:p>
            <a:p>
              <a:pPr marL="228600" lvl="0" indent="-228600">
                <a:buFont typeface="+mj-lt"/>
                <a:buAutoNum type="arabicPeriod"/>
              </a:pPr>
              <a:r>
                <a:rPr lang="en-US" sz="1200" b="1" dirty="0">
                  <a:latin typeface="Arial Narrow" panose="020B0606020202030204" pitchFamily="34" charset="0"/>
                  <a:cs typeface="Arial" panose="020B0604020202020204" pitchFamily="34" charset="0"/>
                </a:rPr>
                <a:t>Additional silicone grease can be bought in 1-ounce jars, # or-grease</a:t>
              </a:r>
            </a:p>
          </p:txBody>
        </p:sp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6E3AAF39-E7BF-2AA1-96F1-F25F32A10CDE}"/>
              </a:ext>
            </a:extLst>
          </p:cNvPr>
          <p:cNvSpPr txBox="1"/>
          <p:nvPr/>
        </p:nvSpPr>
        <p:spPr>
          <a:xfrm>
            <a:off x="131619" y="5901496"/>
            <a:ext cx="35190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>
              <a:buFont typeface="Arial" panose="020B0604020202020204" pitchFamily="34" charset="0"/>
              <a:buChar char="•"/>
            </a:pPr>
            <a:r>
              <a:rPr lang="en-US" sz="1400" b="1" dirty="0">
                <a:latin typeface="Arial Narrow" panose="020B0606020202030204" pitchFamily="34" charset="0"/>
                <a:cs typeface="Arial" panose="020B0604020202020204" pitchFamily="34" charset="0"/>
              </a:rPr>
              <a:t>Additional silicone grease can be bought in 1-ounce jars, # or-grease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6DC27A54-551F-3AA7-2DAB-0903477EFDEE}"/>
              </a:ext>
            </a:extLst>
          </p:cNvPr>
          <p:cNvGrpSpPr/>
          <p:nvPr/>
        </p:nvGrpSpPr>
        <p:grpSpPr>
          <a:xfrm>
            <a:off x="173330" y="6712012"/>
            <a:ext cx="3519054" cy="2780840"/>
            <a:chOff x="-5773881" y="6455387"/>
            <a:chExt cx="3519054" cy="2780840"/>
          </a:xfrm>
        </p:grpSpPr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C10FD7C1-B31D-BD11-9917-81DF792D35BF}"/>
                </a:ext>
              </a:extLst>
            </p:cNvPr>
            <p:cNvGrpSpPr/>
            <p:nvPr/>
          </p:nvGrpSpPr>
          <p:grpSpPr>
            <a:xfrm>
              <a:off x="-5773881" y="6963456"/>
              <a:ext cx="3519054" cy="2272771"/>
              <a:chOff x="131619" y="6457019"/>
              <a:chExt cx="3519054" cy="2272771"/>
            </a:xfrm>
          </p:grpSpPr>
          <p:pic>
            <p:nvPicPr>
              <p:cNvPr id="6" name="Picture 5">
                <a:extLst>
                  <a:ext uri="{FF2B5EF4-FFF2-40B4-BE49-F238E27FC236}">
                    <a16:creationId xmlns:a16="http://schemas.microsoft.com/office/drawing/2014/main" id="{8CB15980-7626-F8CE-E722-94A17ECE282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12812" y="6457019"/>
                <a:ext cx="1396248" cy="900142"/>
              </a:xfrm>
              <a:prstGeom prst="rect">
                <a:avLst/>
              </a:prstGeom>
            </p:spPr>
          </p:pic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9FDBDF21-48E7-96DC-8A29-650143C4396D}"/>
                  </a:ext>
                </a:extLst>
              </p:cNvPr>
              <p:cNvSpPr txBox="1"/>
              <p:nvPr/>
            </p:nvSpPr>
            <p:spPr>
              <a:xfrm>
                <a:off x="131619" y="7560239"/>
                <a:ext cx="3519054" cy="11695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lvl="0" indent="-285750">
                  <a:buFont typeface="Arial" panose="020B0604020202020204" pitchFamily="34" charset="0"/>
                  <a:buChar char="•"/>
                </a:pPr>
                <a:r>
                  <a:rPr lang="en-US" sz="1400" b="1" dirty="0">
                    <a:latin typeface="Arial Narrow" panose="020B0606020202030204" pitchFamily="34" charset="0"/>
                    <a:cs typeface="Arial" panose="020B0604020202020204" pitchFamily="34" charset="0"/>
                  </a:rPr>
                  <a:t> Part# T-M1WT18</a:t>
                </a:r>
              </a:p>
              <a:p>
                <a:pPr marL="285750" lvl="0" indent="-285750">
                  <a:buFont typeface="Arial" panose="020B0604020202020204" pitchFamily="34" charset="0"/>
                  <a:buChar char="•"/>
                </a:pPr>
                <a:endParaRPr lang="en-US" sz="1400" b="1" dirty="0">
                  <a:latin typeface="Arial Narrow" panose="020B0606020202030204" pitchFamily="34" charset="0"/>
                  <a:cs typeface="Arial" panose="020B0604020202020204" pitchFamily="34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1400" b="1" dirty="0">
                    <a:latin typeface="Arial Narrow" panose="020B0606020202030204" pitchFamily="34" charset="0"/>
                    <a:cs typeface="Arial" panose="020B0604020202020204" pitchFamily="34" charset="0"/>
                  </a:rPr>
                  <a:t>Cover will lift off with 50 to 65# lifting force and 23 to 32# pounds to close. </a:t>
                </a:r>
              </a:p>
              <a:p>
                <a:pPr marL="228600" lvl="0" indent="-228600">
                  <a:buFont typeface="Wingdings" panose="05000000000000000000" pitchFamily="2" charset="2"/>
                  <a:buChar char="§"/>
                </a:pPr>
                <a:endParaRPr lang="en-US" sz="1400" b="1" dirty="0">
                  <a:latin typeface="Arial Narrow" panose="020B060602020203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F302619-BA26-5B9B-E99D-6FA83B218DE0}"/>
                </a:ext>
              </a:extLst>
            </p:cNvPr>
            <p:cNvSpPr txBox="1"/>
            <p:nvPr/>
          </p:nvSpPr>
          <p:spPr>
            <a:xfrm>
              <a:off x="-5692688" y="6455387"/>
              <a:ext cx="326150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3333CC"/>
                  </a:solidFill>
                </a:rPr>
                <a:t>3</a:t>
              </a:r>
              <a:r>
                <a:rPr lang="en-US" b="1" dirty="0">
                  <a:solidFill>
                    <a:srgbClr val="3333CC"/>
                  </a:solidFill>
                  <a:latin typeface="Arial Narrow" panose="020B0606020202030204" pitchFamily="34" charset="0"/>
                </a:rPr>
                <a:t>. Lifting Tool</a:t>
              </a: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213</Words>
  <Application>Microsoft Office PowerPoint</Application>
  <PresentationFormat>Custom</PresentationFormat>
  <Paragraphs>17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Arial Narrow</vt:lpstr>
      <vt:lpstr>Calibri</vt:lpstr>
      <vt:lpstr>Wingdings</vt:lpstr>
      <vt:lpstr>Office Theme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Bob Hyatt</dc:creator>
  <cp:keywords/>
  <dc:description>generated using python-pptx</dc:description>
  <cp:lastModifiedBy>Jeffery Williams</cp:lastModifiedBy>
  <cp:revision>7</cp:revision>
  <dcterms:created xsi:type="dcterms:W3CDTF">2013-01-27T09:14:16Z</dcterms:created>
  <dcterms:modified xsi:type="dcterms:W3CDTF">2026-10-02T21:55:22Z</dcterms:modified>
  <cp:category/>
</cp:coreProperties>
</file>